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28" r:id="rId6"/>
    <p:sldMasterId id="2147483732" r:id="rId7"/>
    <p:sldMasterId id="2147483756" r:id="rId8"/>
  </p:sldMasterIdLst>
  <p:notesMasterIdLst>
    <p:notesMasterId r:id="rId51"/>
  </p:notesMasterIdLst>
  <p:sldIdLst>
    <p:sldId id="1720" r:id="rId9"/>
    <p:sldId id="4751" r:id="rId10"/>
    <p:sldId id="4730" r:id="rId11"/>
    <p:sldId id="10545" r:id="rId12"/>
    <p:sldId id="10557" r:id="rId13"/>
    <p:sldId id="4478" r:id="rId14"/>
    <p:sldId id="267" r:id="rId15"/>
    <p:sldId id="1847" r:id="rId16"/>
    <p:sldId id="10543" r:id="rId17"/>
    <p:sldId id="10181" r:id="rId18"/>
    <p:sldId id="4741" r:id="rId19"/>
    <p:sldId id="8357" r:id="rId20"/>
    <p:sldId id="10546" r:id="rId21"/>
    <p:sldId id="10561" r:id="rId22"/>
    <p:sldId id="261" r:id="rId23"/>
    <p:sldId id="10556" r:id="rId24"/>
    <p:sldId id="10553" r:id="rId25"/>
    <p:sldId id="10555" r:id="rId26"/>
    <p:sldId id="1721" r:id="rId27"/>
    <p:sldId id="10558" r:id="rId28"/>
    <p:sldId id="2076136552" r:id="rId29"/>
    <p:sldId id="4400" r:id="rId30"/>
    <p:sldId id="2076136551" r:id="rId31"/>
    <p:sldId id="388" r:id="rId32"/>
    <p:sldId id="8242" r:id="rId33"/>
    <p:sldId id="2423" r:id="rId34"/>
    <p:sldId id="8216" r:id="rId35"/>
    <p:sldId id="2076136549" r:id="rId36"/>
    <p:sldId id="10559" r:id="rId37"/>
    <p:sldId id="4742" r:id="rId38"/>
    <p:sldId id="4748" r:id="rId39"/>
    <p:sldId id="2076136546" r:id="rId40"/>
    <p:sldId id="2076136545" r:id="rId41"/>
    <p:sldId id="10560" r:id="rId42"/>
    <p:sldId id="2076136547" r:id="rId43"/>
    <p:sldId id="2076136550" r:id="rId44"/>
    <p:sldId id="4370" r:id="rId45"/>
    <p:sldId id="4367" r:id="rId46"/>
    <p:sldId id="4746" r:id="rId47"/>
    <p:sldId id="2076136548" r:id="rId48"/>
    <p:sldId id="4750" r:id="rId49"/>
    <p:sldId id="474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1720"/>
            <p14:sldId id="4751"/>
            <p14:sldId id="4730"/>
            <p14:sldId id="10545"/>
          </p14:sldIdLst>
        </p14:section>
        <p14:section name="4.1 Introduction to Azure SQL" id="{5E7437E5-6DDE-4408-BEEF-29E17DB84609}">
          <p14:sldIdLst>
            <p14:sldId id="10557"/>
            <p14:sldId id="4478"/>
            <p14:sldId id="267"/>
            <p14:sldId id="1847"/>
            <p14:sldId id="10543"/>
            <p14:sldId id="10181"/>
            <p14:sldId id="4741"/>
            <p14:sldId id="8357"/>
            <p14:sldId id="10546"/>
            <p14:sldId id="10561"/>
            <p14:sldId id="261"/>
          </p14:sldIdLst>
        </p14:section>
        <p14:section name="4.2 Fundamentals of Azure SQL" id="{29528B48-00F9-4DAD-98AF-1A008D43584E}">
          <p14:sldIdLst>
            <p14:sldId id="10556"/>
            <p14:sldId id="10553"/>
            <p14:sldId id="10555"/>
            <p14:sldId id="1721"/>
            <p14:sldId id="10558"/>
            <p14:sldId id="2076136552"/>
            <p14:sldId id="4400"/>
            <p14:sldId id="2076136551"/>
            <p14:sldId id="388"/>
            <p14:sldId id="8242"/>
            <p14:sldId id="2423"/>
            <p14:sldId id="8216"/>
            <p14:sldId id="2076136549"/>
          </p14:sldIdLst>
        </p14:section>
        <p14:section name="4.3 Migrating to Azure SQL" id="{9C5EE74B-28CB-410D-B694-A4F596A7F326}">
          <p14:sldIdLst>
            <p14:sldId id="10559"/>
            <p14:sldId id="4742"/>
            <p14:sldId id="4748"/>
            <p14:sldId id="2076136546"/>
            <p14:sldId id="2076136545"/>
            <p14:sldId id="10560"/>
            <p14:sldId id="2076136547"/>
          </p14:sldIdLst>
        </p14:section>
        <p14:section name="4.4 Database Discovery and Assessment" id="{670E4B50-7204-437B-AC07-CE579FD80BD0}">
          <p14:sldIdLst>
            <p14:sldId id="2076136550"/>
            <p14:sldId id="4370"/>
            <p14:sldId id="4367"/>
          </p14:sldIdLst>
        </p14:section>
        <p14:section name="Appendix" id="{A2B8C6C0-13D5-4E39-B548-621033105ED1}">
          <p14:sldIdLst>
            <p14:sldId id="4746"/>
            <p14:sldId id="2076136548"/>
            <p14:sldId id="4750"/>
            <p14:sldId id="47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3" autoAdjust="0"/>
    <p:restoredTop sz="81404" autoAdjust="0"/>
  </p:normalViewPr>
  <p:slideViewPr>
    <p:cSldViewPr snapToGrid="0">
      <p:cViewPr varScale="1">
        <p:scale>
          <a:sx n="88" d="100"/>
          <a:sy n="88" d="100"/>
        </p:scale>
        <p:origin x="14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_rels/data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https://aka.ms/sqldbonyoutube</a:t>
          </a:r>
          <a:r>
            <a:rPr lang="en-US" baseline="0" dirty="0"/>
            <a:t> </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BDA745A3-E11E-4DBF-8B4C-8F7764B42111}">
      <dgm:prSet/>
      <dgm:spPr/>
      <dgm:t>
        <a:bodyPr/>
        <a:lstStyle/>
        <a:p>
          <a:r>
            <a:rPr lang="en-US" dirty="0"/>
            <a:t>See and reuse useful Azure SQL slides at </a:t>
          </a:r>
          <a:r>
            <a:rPr lang="en-US" dirty="0">
              <a:hlinkClick xmlns:r="http://schemas.openxmlformats.org/officeDocument/2006/relationships" r:id="rId3"/>
            </a:rPr>
            <a:t>https://aka.ms/azuresqlslides</a:t>
          </a:r>
          <a:r>
            <a:rPr lang="en-US" dirty="0"/>
            <a:t>  </a:t>
          </a:r>
        </a:p>
      </dgm:t>
    </dgm:pt>
    <dgm:pt modelId="{A7891ECF-242C-4BB4-B288-B1057CABB88C}" type="parTrans" cxnId="{66C4161C-8F08-4446-A783-09F11A578433}">
      <dgm:prSet/>
      <dgm:spPr/>
      <dgm:t>
        <a:bodyPr/>
        <a:lstStyle/>
        <a:p>
          <a:endParaRPr lang="en-US"/>
        </a:p>
      </dgm:t>
    </dgm:pt>
    <dgm:pt modelId="{3CB9FC6B-173B-45EE-8655-1781C00EAE22}" type="sibTrans" cxnId="{66C4161C-8F08-4446-A783-09F11A578433}">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3"/>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3"/>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3"/>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3"/>
      <dgm:spPr/>
    </dgm:pt>
    <dgm:pt modelId="{25A59B66-03AC-4FC8-8089-3A38D9F17EB0}" type="pres">
      <dgm:prSet presAssocID="{DC9F7FA2-B93A-4A08-8624-EE9EFC109345}" presName="vert1" presStyleCnt="0"/>
      <dgm:spPr/>
    </dgm:pt>
    <dgm:pt modelId="{4A33A2E0-9C51-4324-8C95-33FCDC2DFCA6}" type="pres">
      <dgm:prSet presAssocID="{BDA745A3-E11E-4DBF-8B4C-8F7764B42111}" presName="thickLine" presStyleLbl="alignNode1" presStyleIdx="2" presStyleCnt="3"/>
      <dgm:spPr/>
    </dgm:pt>
    <dgm:pt modelId="{1E4CCC79-29B8-4193-9F35-F5CA06259889}" type="pres">
      <dgm:prSet presAssocID="{BDA745A3-E11E-4DBF-8B4C-8F7764B42111}" presName="horz1" presStyleCnt="0"/>
      <dgm:spPr/>
    </dgm:pt>
    <dgm:pt modelId="{1F6CD6D0-F015-422B-A580-C8F015C00CAB}" type="pres">
      <dgm:prSet presAssocID="{BDA745A3-E11E-4DBF-8B4C-8F7764B42111}" presName="tx1" presStyleLbl="revTx" presStyleIdx="2" presStyleCnt="3"/>
      <dgm:spPr/>
    </dgm:pt>
    <dgm:pt modelId="{B867B4EB-FF5A-49B4-80EA-085863B1B187}" type="pres">
      <dgm:prSet presAssocID="{BDA745A3-E11E-4DBF-8B4C-8F7764B42111}" presName="vert1" presStyleCnt="0"/>
      <dgm:spPr/>
    </dgm:pt>
  </dgm:ptLst>
  <dgm:cxnLst>
    <dgm:cxn modelId="{66C4161C-8F08-4446-A783-09F11A578433}" srcId="{2100F8AB-C366-47C3-B4E8-814646F66A2F}" destId="{BDA745A3-E11E-4DBF-8B4C-8F7764B42111}" srcOrd="2" destOrd="0" parTransId="{A7891ECF-242C-4BB4-B288-B1057CABB88C}" sibTransId="{3CB9FC6B-173B-45EE-8655-1781C00EAE22}"/>
    <dgm:cxn modelId="{B9719488-3CB0-4C60-A62F-3946C8866973}" srcId="{2100F8AB-C366-47C3-B4E8-814646F66A2F}" destId="{DC9F7FA2-B93A-4A08-8624-EE9EFC109345}" srcOrd="1" destOrd="0" parTransId="{6A7E0F5E-B8AF-449E-A6FB-88AD6EB0D359}" sibTransId="{251C4239-F807-4475-88C8-C4C222287606}"/>
    <dgm:cxn modelId="{3F1109C9-D731-4562-A491-4102C7BADC48}" type="presOf" srcId="{5F028B08-E83D-4669-910D-D1AF5FBB0E1F}" destId="{323DD304-8137-4706-8882-B23F07710FCF}" srcOrd="0" destOrd="0" presId="urn:microsoft.com/office/officeart/2008/layout/LinedList"/>
    <dgm:cxn modelId="{FF9017CF-AF4E-483B-A6B5-47A775DF39B9}" type="presOf" srcId="{BDA745A3-E11E-4DBF-8B4C-8F7764B42111}" destId="{1F6CD6D0-F015-422B-A580-C8F015C00CAB}"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2CBC2F37-C2A8-46AE-9DA5-A05976B9E70C}" type="presParOf" srcId="{E934C1B4-3D96-4055-9986-C9C53444DA1E}" destId="{4A33A2E0-9C51-4324-8C95-33FCDC2DFCA6}" srcOrd="4" destOrd="0" presId="urn:microsoft.com/office/officeart/2008/layout/LinedList"/>
    <dgm:cxn modelId="{E1CD7850-6875-44E6-84B4-30285AFE68EC}" type="presParOf" srcId="{E934C1B4-3D96-4055-9986-C9C53444DA1E}" destId="{1E4CCC79-29B8-4193-9F35-F5CA06259889}" srcOrd="5" destOrd="0" presId="urn:microsoft.com/office/officeart/2008/layout/LinedList"/>
    <dgm:cxn modelId="{7FD07EBC-0F2F-482C-BFD3-6568BDBE8F0F}" type="presParOf" srcId="{1E4CCC79-29B8-4193-9F35-F5CA06259889}" destId="{1F6CD6D0-F015-422B-A580-C8F015C00CAB}" srcOrd="0" destOrd="0" presId="urn:microsoft.com/office/officeart/2008/layout/LinedList"/>
    <dgm:cxn modelId="{99D5F6F4-DB52-4ED0-9C8F-8143B02ADF13}" type="presParOf" srcId="{1E4CCC79-29B8-4193-9F35-F5CA06259889}" destId="{B867B4EB-FF5A-49B4-80EA-085863B1B18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1065"/>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1065"/>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our free training at </a:t>
          </a:r>
          <a:r>
            <a:rPr lang="en-US" sz="2600" kern="1200" baseline="0" dirty="0">
              <a:hlinkClick xmlns:r="http://schemas.openxmlformats.org/officeDocument/2006/relationships" r:id="rId1"/>
            </a:rPr>
            <a:t>https://aka.ms/sqlworkshops</a:t>
          </a:r>
          <a:endParaRPr lang="en-US" sz="2600" kern="1200" dirty="0"/>
        </a:p>
      </dsp:txBody>
      <dsp:txXfrm>
        <a:off x="0" y="1065"/>
        <a:ext cx="10643309" cy="726771"/>
      </dsp:txXfrm>
    </dsp:sp>
    <dsp:sp modelId="{DF1F2C67-B013-48B5-AC4C-0B7DD6C36E16}">
      <dsp:nvSpPr>
        <dsp:cNvPr id="0" name=""/>
        <dsp:cNvSpPr/>
      </dsp:nvSpPr>
      <dsp:spPr>
        <a:xfrm>
          <a:off x="0" y="72783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27837"/>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Learn from videos and demos at </a:t>
          </a:r>
          <a:r>
            <a:rPr lang="en-US" sz="2600" kern="1200" baseline="0" dirty="0">
              <a:hlinkClick xmlns:r="http://schemas.openxmlformats.org/officeDocument/2006/relationships" r:id="rId2"/>
            </a:rPr>
            <a:t>https://aka.ms/sqldbonyoutube</a:t>
          </a:r>
          <a:r>
            <a:rPr lang="en-US" sz="2600" kern="1200" baseline="0" dirty="0"/>
            <a:t> </a:t>
          </a:r>
          <a:endParaRPr lang="en-US" sz="2600" kern="1200" dirty="0"/>
        </a:p>
      </dsp:txBody>
      <dsp:txXfrm>
        <a:off x="0" y="727837"/>
        <a:ext cx="10643309" cy="726771"/>
      </dsp:txXfrm>
    </dsp:sp>
    <dsp:sp modelId="{4A33A2E0-9C51-4324-8C95-33FCDC2DFCA6}">
      <dsp:nvSpPr>
        <dsp:cNvPr id="0" name=""/>
        <dsp:cNvSpPr/>
      </dsp:nvSpPr>
      <dsp:spPr>
        <a:xfrm>
          <a:off x="0" y="145460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CD6D0-F015-422B-A580-C8F015C00CAB}">
      <dsp:nvSpPr>
        <dsp:cNvPr id="0" name=""/>
        <dsp:cNvSpPr/>
      </dsp:nvSpPr>
      <dsp:spPr>
        <a:xfrm>
          <a:off x="0" y="1454608"/>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See and reuse useful Azure SQL slides at </a:t>
          </a:r>
          <a:r>
            <a:rPr lang="en-US" sz="2600" kern="1200" dirty="0">
              <a:hlinkClick xmlns:r="http://schemas.openxmlformats.org/officeDocument/2006/relationships" r:id="rId3"/>
            </a:rPr>
            <a:t>https://aka.ms/azuresqlslides</a:t>
          </a:r>
          <a:r>
            <a:rPr lang="en-US" sz="2600" kern="1200" dirty="0"/>
            <a:t>  </a:t>
          </a:r>
        </a:p>
      </dsp:txBody>
      <dsp:txXfrm>
        <a:off x="0" y="1454608"/>
        <a:ext cx="10643309" cy="72677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8/15/2019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https://docs.microsoft.com/en-us/azure/sql-database/sql-database-read-scale-out</a:t>
            </a:r>
          </a:p>
          <a:p>
            <a:pPr marL="0" indent="0">
              <a:buFont typeface="Arial" panose="020B0604020202020204" pitchFamily="34" charset="0"/>
              <a:buNone/>
            </a:pPr>
            <a:endParaRPr lang="en-US" dirty="0"/>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As part of the </a:t>
            </a:r>
            <a:r>
              <a:rPr lang="en-US" sz="1200" b="0" i="0" u="sng" kern="1200" dirty="0">
                <a:solidFill>
                  <a:schemeClr val="tx1"/>
                </a:solidFill>
                <a:effectLst/>
                <a:latin typeface="+mn-lt"/>
                <a:ea typeface="+mn-ea"/>
                <a:cs typeface="+mn-cs"/>
                <a:hlinkClick r:id="rId3"/>
              </a:rPr>
              <a:t>High Availability architecture</a:t>
            </a:r>
            <a:r>
              <a:rPr lang="en-US" sz="1200" b="0" i="0" u="none" strike="noStrike" kern="1200" dirty="0">
                <a:solidFill>
                  <a:schemeClr val="tx1"/>
                </a:solidFill>
                <a:effectLst/>
                <a:latin typeface="+mn-lt"/>
                <a:ea typeface="+mn-ea"/>
                <a:cs typeface="+mn-cs"/>
              </a:rPr>
              <a:t>, each database in the Premium, Business Critical or Hyperscale service tier is automatically provisioned with a primary replica and several secondary replicas. The secondary replicas are provisioned with the same compute size as the primary replica. The </a:t>
            </a:r>
            <a:r>
              <a:rPr lang="en-US" sz="1200" b="1" i="0" u="none" strike="noStrike" kern="1200" dirty="0">
                <a:solidFill>
                  <a:schemeClr val="tx1"/>
                </a:solidFill>
                <a:effectLst/>
                <a:latin typeface="+mn-lt"/>
                <a:ea typeface="+mn-ea"/>
                <a:cs typeface="+mn-cs"/>
              </a:rPr>
              <a:t>Read Scale-Out</a:t>
            </a:r>
            <a:r>
              <a:rPr lang="en-US" sz="1200" b="0" i="0" u="none" strike="noStrike" kern="1200" dirty="0">
                <a:solidFill>
                  <a:schemeClr val="tx1"/>
                </a:solidFill>
                <a:effectLst/>
                <a:latin typeface="+mn-lt"/>
                <a:ea typeface="+mn-ea"/>
                <a:cs typeface="+mn-cs"/>
              </a:rPr>
              <a:t> feature allows you to load-balance SQL Database read-only workloads using the capacity of one of the read-only replicas instead of sharing the read-write replica. This way the read-only workload will be isolated from the main read-write workload and will not affect its performance. The feature is intended for the applications that include logically separated read-only workloads, such as analytics. They could gain performance benefits using this additional capacity at no extra cost.</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3 secondary replicas, 1 is read scale out with MI BC</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8/15/2019 3:23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0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7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3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19</a:t>
            </a:fld>
            <a:endParaRPr lang="en-US"/>
          </a:p>
        </p:txBody>
      </p:sp>
    </p:spTree>
    <p:extLst>
      <p:ext uri="{BB962C8B-B14F-4D97-AF65-F5344CB8AC3E}">
        <p14:creationId xmlns:p14="http://schemas.microsoft.com/office/powerpoint/2010/main" val="342068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21</a:t>
            </a:fld>
            <a:endParaRPr lang="en-US"/>
          </a:p>
        </p:txBody>
      </p:sp>
    </p:spTree>
    <p:extLst>
      <p:ext uri="{BB962C8B-B14F-4D97-AF65-F5344CB8AC3E}">
        <p14:creationId xmlns:p14="http://schemas.microsoft.com/office/powerpoint/2010/main" val="411304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393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71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91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a:t>
            </a:fld>
            <a:endParaRPr lang="en-US"/>
          </a:p>
        </p:txBody>
      </p:sp>
    </p:spTree>
    <p:extLst>
      <p:ext uri="{BB962C8B-B14F-4D97-AF65-F5344CB8AC3E}">
        <p14:creationId xmlns:p14="http://schemas.microsoft.com/office/powerpoint/2010/main" val="331906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044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235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772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8/15/2019 3:21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900" kern="1200">
              <a:solidFill>
                <a:schemeClr val="tx1"/>
              </a:solidFill>
              <a:effectLst/>
              <a:latin typeface="Segoe UI Light" pitchFamily="34" charset="0"/>
              <a:ea typeface="+mn-ea"/>
              <a:cs typeface="+mn-cs"/>
            </a:endParaRPr>
          </a:p>
          <a:p>
            <a:pPr fontAlgn="base"/>
            <a:r>
              <a:rPr lang="en-US" sz="9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34</a:t>
            </a:fld>
            <a:endParaRPr lang="en-US"/>
          </a:p>
        </p:txBody>
      </p:sp>
    </p:spTree>
    <p:extLst>
      <p:ext uri="{BB962C8B-B14F-4D97-AF65-F5344CB8AC3E}">
        <p14:creationId xmlns:p14="http://schemas.microsoft.com/office/powerpoint/2010/main" val="2795632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8/15/2019 3:21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8/15/2019 3:21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2512220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69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9</a:t>
            </a:fld>
            <a:endParaRPr lang="en-US"/>
          </a:p>
        </p:txBody>
      </p:sp>
    </p:spTree>
    <p:extLst>
      <p:ext uri="{BB962C8B-B14F-4D97-AF65-F5344CB8AC3E}">
        <p14:creationId xmlns:p14="http://schemas.microsoft.com/office/powerpoint/2010/main" val="211430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070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8/15/2019 3:21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Serverless currently falls within GP &gt; Single &gt; Gen5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310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7.xml"/><Relationship Id="rId4" Type="http://schemas.openxmlformats.org/officeDocument/2006/relationships/image" Target="../media/image31.jp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0409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707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316920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970313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85924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8/15/2019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2789063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9.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8.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3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8/15/2019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55"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70668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2.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5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22.xml"/><Relationship Id="rId1" Type="http://schemas.openxmlformats.org/officeDocument/2006/relationships/slideLayout" Target="../slideLayouts/slideLayout63.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8" Type="http://schemas.openxmlformats.org/officeDocument/2006/relationships/hyperlink" Target="https://aka.ms/azuresqlslide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76.png"/><Relationship Id="rId4" Type="http://schemas.openxmlformats.org/officeDocument/2006/relationships/diagramLayout" Target="../diagrams/layout5.xml"/><Relationship Id="rId9" Type="http://schemas.openxmlformats.org/officeDocument/2006/relationships/image" Target="../media/image75.png"/></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aka.ms/annalytics" TargetMode="External"/><Relationship Id="rId7" Type="http://schemas.openxmlformats.org/officeDocument/2006/relationships/diagramColors" Target="../diagrams/colors6.xml"/><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45.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48.jpg"/><Relationship Id="rId7" Type="http://schemas.openxmlformats.org/officeDocument/2006/relationships/image" Target="../media/image44.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98.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49.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focus on what they do best: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99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a:solidFill>
                            <a:schemeClr val="tx1">
                              <a:lumMod val="95000"/>
                              <a:lumOff val="5000"/>
                            </a:schemeClr>
                          </a:solidFill>
                          <a:effectLs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030239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1339604599"/>
              </p:ext>
            </p:extLst>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860119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 Fundamentals</a:t>
            </a:r>
          </a:p>
        </p:txBody>
      </p:sp>
    </p:spTree>
    <p:extLst>
      <p:ext uri="{BB962C8B-B14F-4D97-AF65-F5344CB8AC3E}">
        <p14:creationId xmlns:p14="http://schemas.microsoft.com/office/powerpoint/2010/main" val="3829808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extLst>
              <p:ext uri="{D42A27DB-BD31-4B8C-83A1-F6EECF244321}">
                <p14:modId xmlns:p14="http://schemas.microsoft.com/office/powerpoint/2010/main" val="2890593171"/>
              </p:ext>
            </p:extLst>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extLst>
              <p:ext uri="{D42A27DB-BD31-4B8C-83A1-F6EECF244321}">
                <p14:modId xmlns:p14="http://schemas.microsoft.com/office/powerpoint/2010/main" val="4079171916"/>
              </p:ext>
            </p:extLst>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77131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VMs</a:t>
            </a:r>
          </a:p>
        </p:txBody>
      </p:sp>
    </p:spTree>
    <p:extLst>
      <p:ext uri="{BB962C8B-B14F-4D97-AF65-F5344CB8AC3E}">
        <p14:creationId xmlns:p14="http://schemas.microsoft.com/office/powerpoint/2010/main" val="36097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09A0-1529-49C8-A3DF-8578E2D42778}"/>
              </a:ext>
            </a:extLst>
          </p:cNvPr>
          <p:cNvSpPr>
            <a:spLocks noGrp="1"/>
          </p:cNvSpPr>
          <p:nvPr>
            <p:ph type="title"/>
          </p:nvPr>
        </p:nvSpPr>
        <p:spPr/>
        <p:txBody>
          <a:bodyPr/>
          <a:lstStyle/>
          <a:p>
            <a:r>
              <a:rPr lang="en-US"/>
              <a:t>SQL Server 2019 comparison to Azure SQL</a:t>
            </a:r>
          </a:p>
        </p:txBody>
      </p:sp>
      <p:graphicFrame>
        <p:nvGraphicFramePr>
          <p:cNvPr id="4" name="Table 3">
            <a:extLst>
              <a:ext uri="{FF2B5EF4-FFF2-40B4-BE49-F238E27FC236}">
                <a16:creationId xmlns:a16="http://schemas.microsoft.com/office/drawing/2014/main" id="{2686E0A1-F97D-4A03-9BB5-517E15AAFC67}"/>
              </a:ext>
            </a:extLst>
          </p:cNvPr>
          <p:cNvGraphicFramePr>
            <a:graphicFrameLocks noGrp="1"/>
          </p:cNvGraphicFramePr>
          <p:nvPr/>
        </p:nvGraphicFramePr>
        <p:xfrm>
          <a:off x="424180" y="1240366"/>
          <a:ext cx="11510154" cy="5160430"/>
        </p:xfrm>
        <a:graphic>
          <a:graphicData uri="http://schemas.openxmlformats.org/drawingml/2006/table">
            <a:tbl>
              <a:tblPr firstRow="1" bandRow="1">
                <a:tableStyleId>{5C22544A-7EE6-4342-B048-85BDC9FD1C3A}</a:tableStyleId>
              </a:tblPr>
              <a:tblGrid>
                <a:gridCol w="3836718">
                  <a:extLst>
                    <a:ext uri="{9D8B030D-6E8A-4147-A177-3AD203B41FA5}">
                      <a16:colId xmlns:a16="http://schemas.microsoft.com/office/drawing/2014/main" val="1062027916"/>
                    </a:ext>
                  </a:extLst>
                </a:gridCol>
                <a:gridCol w="3836718">
                  <a:extLst>
                    <a:ext uri="{9D8B030D-6E8A-4147-A177-3AD203B41FA5}">
                      <a16:colId xmlns:a16="http://schemas.microsoft.com/office/drawing/2014/main" val="3540941010"/>
                    </a:ext>
                  </a:extLst>
                </a:gridCol>
                <a:gridCol w="3836718">
                  <a:extLst>
                    <a:ext uri="{9D8B030D-6E8A-4147-A177-3AD203B41FA5}">
                      <a16:colId xmlns:a16="http://schemas.microsoft.com/office/drawing/2014/main" val="486341775"/>
                    </a:ext>
                  </a:extLst>
                </a:gridCol>
              </a:tblGrid>
              <a:tr h="516043">
                <a:tc>
                  <a:txBody>
                    <a:bodyPr/>
                    <a:lstStyle/>
                    <a:p>
                      <a:r>
                        <a:rPr lang="en-US"/>
                        <a:t>Feature</a:t>
                      </a:r>
                    </a:p>
                  </a:txBody>
                  <a:tcPr/>
                </a:tc>
                <a:tc>
                  <a:txBody>
                    <a:bodyPr/>
                    <a:lstStyle/>
                    <a:p>
                      <a:r>
                        <a:rPr lang="en-US"/>
                        <a:t>SQL Server 2019</a:t>
                      </a:r>
                    </a:p>
                  </a:txBody>
                  <a:tcPr/>
                </a:tc>
                <a:tc>
                  <a:txBody>
                    <a:bodyPr/>
                    <a:lstStyle/>
                    <a:p>
                      <a:r>
                        <a:rPr lang="en-US"/>
                        <a:t>Azure SQL</a:t>
                      </a:r>
                    </a:p>
                  </a:txBody>
                  <a:tcPr/>
                </a:tc>
                <a:extLst>
                  <a:ext uri="{0D108BD9-81ED-4DB2-BD59-A6C34878D82A}">
                    <a16:rowId xmlns:a16="http://schemas.microsoft.com/office/drawing/2014/main" val="2839683007"/>
                  </a:ext>
                </a:extLst>
              </a:tr>
              <a:tr h="516043">
                <a:tc>
                  <a:txBody>
                    <a:bodyPr/>
                    <a:lstStyle/>
                    <a:p>
                      <a:r>
                        <a:rPr lang="en-US"/>
                        <a:t>Intelligent Query Processing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4561391"/>
                  </a:ext>
                </a:extLst>
              </a:tr>
              <a:tr h="516043">
                <a:tc>
                  <a:txBody>
                    <a:bodyPr/>
                    <a:lstStyle/>
                    <a:p>
                      <a:r>
                        <a:rPr lang="en-US"/>
                        <a:t>Lightweight Query Profiling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72928564"/>
                  </a:ext>
                </a:extLst>
              </a:tr>
              <a:tr h="516043">
                <a:tc>
                  <a:txBody>
                    <a:bodyPr/>
                    <a:lstStyle/>
                    <a:p>
                      <a:r>
                        <a:rPr lang="en-US"/>
                        <a:t>In-Memory Database</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76628059"/>
                  </a:ext>
                </a:extLst>
              </a:tr>
              <a:tr h="516043">
                <a:tc>
                  <a:txBody>
                    <a:bodyPr/>
                    <a:lstStyle/>
                    <a:p>
                      <a:r>
                        <a:rPr lang="en-US"/>
                        <a:t>Always Encrypted with Enclaves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74400265"/>
                  </a:ext>
                </a:extLst>
              </a:tr>
              <a:tr h="516043">
                <a:tc>
                  <a:txBody>
                    <a:bodyPr/>
                    <a:lstStyle/>
                    <a:p>
                      <a:r>
                        <a:rPr lang="en-US"/>
                        <a:t>Data Classification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642942"/>
                  </a:ext>
                </a:extLst>
              </a:tr>
              <a:tr h="516043">
                <a:tc>
                  <a:txBody>
                    <a:bodyPr/>
                    <a:lstStyle/>
                    <a:p>
                      <a:r>
                        <a:rPr lang="en-US"/>
                        <a:t>Accelerated Database Recovery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444140"/>
                  </a:ext>
                </a:extLst>
              </a:tr>
              <a:tr h="516043">
                <a:tc>
                  <a:txBody>
                    <a:bodyPr/>
                    <a:lstStyle/>
                    <a:p>
                      <a:r>
                        <a:rPr lang="en-US"/>
                        <a:t>UTF-8</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29949652"/>
                  </a:ext>
                </a:extLst>
              </a:tr>
              <a:tr h="516043">
                <a:tc>
                  <a:txBody>
                    <a:bodyPr/>
                    <a:lstStyle/>
                    <a:p>
                      <a:r>
                        <a:rPr lang="en-US"/>
                        <a:t>Extensibility Framework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03043367"/>
                  </a:ext>
                </a:extLst>
              </a:tr>
              <a:tr h="516043">
                <a:tc>
                  <a:txBody>
                    <a:bodyPr/>
                    <a:lstStyle/>
                    <a:p>
                      <a:r>
                        <a:rPr lang="en-US" err="1"/>
                        <a:t>Polybase</a:t>
                      </a:r>
                      <a:r>
                        <a:rPr lang="en-US"/>
                        <a:t> Data Virtualization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18921548"/>
                  </a:ext>
                </a:extLst>
              </a:tr>
            </a:tbl>
          </a:graphicData>
        </a:graphic>
      </p:graphicFrame>
      <p:pic>
        <p:nvPicPr>
          <p:cNvPr id="6" name="Graphic 5" descr="Checkmark">
            <a:extLst>
              <a:ext uri="{FF2B5EF4-FFF2-40B4-BE49-F238E27FC236}">
                <a16:creationId xmlns:a16="http://schemas.microsoft.com/office/drawing/2014/main" id="{AA7EEE24-9EFB-4C18-97AF-D729E14C4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1775838"/>
            <a:ext cx="351148" cy="351148"/>
          </a:xfrm>
          <a:prstGeom prst="rect">
            <a:avLst/>
          </a:prstGeom>
        </p:spPr>
      </p:pic>
      <p:pic>
        <p:nvPicPr>
          <p:cNvPr id="7" name="Graphic 6" descr="Checkmark">
            <a:extLst>
              <a:ext uri="{FF2B5EF4-FFF2-40B4-BE49-F238E27FC236}">
                <a16:creationId xmlns:a16="http://schemas.microsoft.com/office/drawing/2014/main" id="{CAAFE98E-406C-436F-8C87-2B568D662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256" y="1804030"/>
            <a:ext cx="351148" cy="351148"/>
          </a:xfrm>
          <a:prstGeom prst="rect">
            <a:avLst/>
          </a:prstGeom>
        </p:spPr>
      </p:pic>
      <p:pic>
        <p:nvPicPr>
          <p:cNvPr id="8" name="Graphic 7" descr="Checkmark">
            <a:extLst>
              <a:ext uri="{FF2B5EF4-FFF2-40B4-BE49-F238E27FC236}">
                <a16:creationId xmlns:a16="http://schemas.microsoft.com/office/drawing/2014/main" id="{EF212D3D-52B9-417C-9903-AAE350372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776" y="2289124"/>
            <a:ext cx="351148" cy="351148"/>
          </a:xfrm>
          <a:prstGeom prst="rect">
            <a:avLst/>
          </a:prstGeom>
        </p:spPr>
      </p:pic>
      <p:pic>
        <p:nvPicPr>
          <p:cNvPr id="9" name="Graphic 8" descr="Checkmark">
            <a:extLst>
              <a:ext uri="{FF2B5EF4-FFF2-40B4-BE49-F238E27FC236}">
                <a16:creationId xmlns:a16="http://schemas.microsoft.com/office/drawing/2014/main" id="{56365C82-E321-4E9F-98C8-8BFAE9FD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83" y="2869440"/>
            <a:ext cx="351148" cy="351148"/>
          </a:xfrm>
          <a:prstGeom prst="rect">
            <a:avLst/>
          </a:prstGeom>
        </p:spPr>
      </p:pic>
      <p:sp>
        <p:nvSpPr>
          <p:cNvPr id="10" name="TextBox 9">
            <a:extLst>
              <a:ext uri="{FF2B5EF4-FFF2-40B4-BE49-F238E27FC236}">
                <a16:creationId xmlns:a16="http://schemas.microsoft.com/office/drawing/2014/main" id="{EC9E5193-0132-4F9A-831E-A31924CC198C}"/>
              </a:ext>
            </a:extLst>
          </p:cNvPr>
          <p:cNvSpPr txBox="1"/>
          <p:nvPr/>
        </p:nvSpPr>
        <p:spPr>
          <a:xfrm>
            <a:off x="10028069" y="2937888"/>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pic>
        <p:nvPicPr>
          <p:cNvPr id="11" name="Graphic 10" descr="Checkmark">
            <a:extLst>
              <a:ext uri="{FF2B5EF4-FFF2-40B4-BE49-F238E27FC236}">
                <a16:creationId xmlns:a16="http://schemas.microsoft.com/office/drawing/2014/main" id="{5C656860-446B-4B18-98B6-411CF37060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338563"/>
            <a:ext cx="351148" cy="351148"/>
          </a:xfrm>
          <a:prstGeom prst="rect">
            <a:avLst/>
          </a:prstGeom>
        </p:spPr>
      </p:pic>
      <p:pic>
        <p:nvPicPr>
          <p:cNvPr id="12" name="Graphic 11" descr="Checkmark">
            <a:extLst>
              <a:ext uri="{FF2B5EF4-FFF2-40B4-BE49-F238E27FC236}">
                <a16:creationId xmlns:a16="http://schemas.microsoft.com/office/drawing/2014/main" id="{E4AD4416-12E6-4EF1-BD83-53E8381D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861140"/>
            <a:ext cx="351148" cy="351148"/>
          </a:xfrm>
          <a:prstGeom prst="rect">
            <a:avLst/>
          </a:prstGeom>
        </p:spPr>
      </p:pic>
      <p:pic>
        <p:nvPicPr>
          <p:cNvPr id="13" name="Graphic 12" descr="Checkmark">
            <a:extLst>
              <a:ext uri="{FF2B5EF4-FFF2-40B4-BE49-F238E27FC236}">
                <a16:creationId xmlns:a16="http://schemas.microsoft.com/office/drawing/2014/main" id="{841EE216-6821-403B-B029-33D239143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3861140"/>
            <a:ext cx="351148" cy="351148"/>
          </a:xfrm>
          <a:prstGeom prst="rect">
            <a:avLst/>
          </a:prstGeom>
        </p:spPr>
      </p:pic>
      <p:pic>
        <p:nvPicPr>
          <p:cNvPr id="14" name="Graphic 13" descr="Checkmark">
            <a:extLst>
              <a:ext uri="{FF2B5EF4-FFF2-40B4-BE49-F238E27FC236}">
                <a16:creationId xmlns:a16="http://schemas.microsoft.com/office/drawing/2014/main" id="{AE5C4AF5-7C99-48C8-BC19-61225754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4373922"/>
            <a:ext cx="351148" cy="351148"/>
          </a:xfrm>
          <a:prstGeom prst="rect">
            <a:avLst/>
          </a:prstGeom>
        </p:spPr>
      </p:pic>
      <p:pic>
        <p:nvPicPr>
          <p:cNvPr id="15" name="Graphic 14" descr="Checkmark">
            <a:extLst>
              <a:ext uri="{FF2B5EF4-FFF2-40B4-BE49-F238E27FC236}">
                <a16:creationId xmlns:a16="http://schemas.microsoft.com/office/drawing/2014/main" id="{805AB9A6-82AF-48A5-B7CA-1A76F7F06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434270"/>
            <a:ext cx="351148" cy="351148"/>
          </a:xfrm>
          <a:prstGeom prst="rect">
            <a:avLst/>
          </a:prstGeom>
        </p:spPr>
      </p:pic>
      <p:pic>
        <p:nvPicPr>
          <p:cNvPr id="16" name="Graphic 15" descr="Checkmark">
            <a:extLst>
              <a:ext uri="{FF2B5EF4-FFF2-40B4-BE49-F238E27FC236}">
                <a16:creationId xmlns:a16="http://schemas.microsoft.com/office/drawing/2014/main" id="{F0BA4843-E651-4FFD-B8D0-8FCC56511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4899360"/>
            <a:ext cx="351148" cy="351148"/>
          </a:xfrm>
          <a:prstGeom prst="rect">
            <a:avLst/>
          </a:prstGeom>
        </p:spPr>
      </p:pic>
      <p:pic>
        <p:nvPicPr>
          <p:cNvPr id="17" name="Graphic 16" descr="Checkmark">
            <a:extLst>
              <a:ext uri="{FF2B5EF4-FFF2-40B4-BE49-F238E27FC236}">
                <a16:creationId xmlns:a16="http://schemas.microsoft.com/office/drawing/2014/main" id="{395CEA0A-156D-4DF0-9A17-B272B4AE7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378904"/>
            <a:ext cx="351148" cy="351148"/>
          </a:xfrm>
          <a:prstGeom prst="rect">
            <a:avLst/>
          </a:prstGeom>
        </p:spPr>
      </p:pic>
      <p:pic>
        <p:nvPicPr>
          <p:cNvPr id="18" name="Graphic 17" descr="Checkmark">
            <a:extLst>
              <a:ext uri="{FF2B5EF4-FFF2-40B4-BE49-F238E27FC236}">
                <a16:creationId xmlns:a16="http://schemas.microsoft.com/office/drawing/2014/main" id="{96F02992-87E5-4DB7-B9B3-B98E391EB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933062"/>
            <a:ext cx="351148" cy="351148"/>
          </a:xfrm>
          <a:prstGeom prst="rect">
            <a:avLst/>
          </a:prstGeom>
        </p:spPr>
      </p:pic>
      <p:sp>
        <p:nvSpPr>
          <p:cNvPr id="19" name="TextBox 18">
            <a:extLst>
              <a:ext uri="{FF2B5EF4-FFF2-40B4-BE49-F238E27FC236}">
                <a16:creationId xmlns:a16="http://schemas.microsoft.com/office/drawing/2014/main" id="{42DF3BCC-575C-4BC4-A247-5EA5836AB301}"/>
              </a:ext>
            </a:extLst>
          </p:cNvPr>
          <p:cNvSpPr txBox="1"/>
          <p:nvPr/>
        </p:nvSpPr>
        <p:spPr>
          <a:xfrm>
            <a:off x="511191" y="6550223"/>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4AA9275B-DFEF-4E67-9FA8-89D8D10DB054}"/>
              </a:ext>
            </a:extLst>
          </p:cNvPr>
          <p:cNvSpPr txBox="1"/>
          <p:nvPr/>
        </p:nvSpPr>
        <p:spPr>
          <a:xfrm>
            <a:off x="820132" y="6529192"/>
            <a:ext cx="602395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 OLTP exists in both SQL Server and Azure</a:t>
            </a:r>
          </a:p>
        </p:txBody>
      </p:sp>
      <p:pic>
        <p:nvPicPr>
          <p:cNvPr id="21" name="Graphic 20" descr="Checkmark">
            <a:extLst>
              <a:ext uri="{FF2B5EF4-FFF2-40B4-BE49-F238E27FC236}">
                <a16:creationId xmlns:a16="http://schemas.microsoft.com/office/drawing/2014/main" id="{7B86A362-7839-4F91-BC38-E7D85F548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899360"/>
            <a:ext cx="351148" cy="351148"/>
          </a:xfrm>
          <a:prstGeom prst="rect">
            <a:avLst/>
          </a:prstGeom>
        </p:spPr>
      </p:pic>
    </p:spTree>
    <p:extLst>
      <p:ext uri="{BB962C8B-B14F-4D97-AF65-F5344CB8AC3E}">
        <p14:creationId xmlns:p14="http://schemas.microsoft.com/office/powerpoint/2010/main" val="1655761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 for Module 04</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2585323"/>
          </a:xfrm>
        </p:spPr>
        <p:txBody>
          <a:bodyPr/>
          <a:lstStyle/>
          <a:p>
            <a:r>
              <a:rPr lang="en-US" sz="2400" dirty="0">
                <a:solidFill>
                  <a:schemeClr val="tx2"/>
                </a:solidFill>
              </a:rPr>
              <a:t>Scenario review – Tailspin Toys Gaming</a:t>
            </a:r>
          </a:p>
          <a:p>
            <a:r>
              <a:rPr lang="en-US" sz="2400" dirty="0">
                <a:solidFill>
                  <a:schemeClr val="tx2"/>
                </a:solidFill>
              </a:rPr>
              <a:t>Introduction to Azure SQL</a:t>
            </a:r>
          </a:p>
          <a:p>
            <a:r>
              <a:rPr lang="en-US" sz="2400" dirty="0">
                <a:solidFill>
                  <a:schemeClr val="tx2"/>
                </a:solidFill>
              </a:rPr>
              <a:t>Azure SQL fundamentals</a:t>
            </a:r>
          </a:p>
          <a:p>
            <a:r>
              <a:rPr lang="en-US" sz="2400" dirty="0">
                <a:solidFill>
                  <a:schemeClr val="tx2"/>
                </a:solidFill>
              </a:rPr>
              <a:t>Networking fundamentals</a:t>
            </a:r>
          </a:p>
          <a:p>
            <a:r>
              <a:rPr lang="en-US" sz="2400" dirty="0">
                <a:solidFill>
                  <a:schemeClr val="tx2"/>
                </a:solidFill>
              </a:rPr>
              <a:t>Migrating to Azure SQL</a:t>
            </a:r>
          </a:p>
          <a:p>
            <a:r>
              <a:rPr lang="en-US" sz="2400" dirty="0">
                <a:solidFill>
                  <a:schemeClr val="tx2"/>
                </a:solidFill>
              </a:rPr>
              <a:t>Demos: Database discovery and assessment</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1851043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5697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DB (single/elastic pools) connectivity architecture</a:t>
            </a:r>
          </a:p>
        </p:txBody>
      </p:sp>
    </p:spTree>
    <p:extLst>
      <p:ext uri="{BB962C8B-B14F-4D97-AF65-F5344CB8AC3E}">
        <p14:creationId xmlns:p14="http://schemas.microsoft.com/office/powerpoint/2010/main" val="7957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MI connectivity architecture</a:t>
            </a:r>
          </a:p>
        </p:txBody>
      </p:sp>
    </p:spTree>
    <p:extLst>
      <p:ext uri="{BB962C8B-B14F-4D97-AF65-F5344CB8AC3E}">
        <p14:creationId xmlns:p14="http://schemas.microsoft.com/office/powerpoint/2010/main" val="3987018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455996" y="2123203"/>
            <a:ext cx="3658804" cy="1192634"/>
          </a:xfrm>
        </p:spPr>
        <p:txBody>
          <a:bodyPr vert="horz" wrap="square" lIns="0" tIns="0" rIns="0" bIns="0" rtlCol="0" anchor="t">
            <a:spAutoFit/>
          </a:bodyPr>
          <a:lstStyle/>
          <a:p>
            <a:r>
              <a:rPr lang="en-US" sz="2800" spc="0" dirty="0"/>
              <a:t>Dedicated </a:t>
            </a:r>
            <a:br>
              <a:rPr lang="en-US" sz="2800" spc="0" dirty="0"/>
            </a:br>
            <a:r>
              <a:rPr lang="en-US" sz="2800" spc="0" dirty="0"/>
              <a:t>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0871142" y="1302031"/>
            <a:ext cx="439970" cy="439970"/>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189844" y="2085385"/>
            <a:ext cx="500404" cy="541326"/>
            <a:chOff x="4064268" y="5053939"/>
            <a:chExt cx="1474485" cy="1595066"/>
          </a:xfrm>
          <a:solidFill>
            <a:schemeClr val="bg2"/>
          </a:solid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5985675" y="2085385"/>
            <a:ext cx="500404" cy="541326"/>
            <a:chOff x="4064268" y="5053939"/>
            <a:chExt cx="1474485" cy="1595066"/>
          </a:xfrm>
          <a:solidFill>
            <a:schemeClr val="bg2"/>
          </a:solid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5985675" y="3137249"/>
            <a:ext cx="500404" cy="541326"/>
            <a:chOff x="4064268" y="5053939"/>
            <a:chExt cx="1474485" cy="1595066"/>
          </a:xfrm>
          <a:solidFill>
            <a:schemeClr val="bg2"/>
          </a:solid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237439" y="4927875"/>
            <a:ext cx="290543" cy="381705"/>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663314" y="4806180"/>
            <a:ext cx="482513" cy="50340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462559" y="4840797"/>
            <a:ext cx="574269" cy="574269"/>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666271" y="2699912"/>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6830440" y="2699912"/>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629992" y="3705995"/>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565619" y="1963417"/>
            <a:ext cx="2543910" cy="203896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405723" y="1798400"/>
            <a:ext cx="2874340" cy="237332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581597" y="1164754"/>
            <a:ext cx="1019060" cy="101906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749990" y="2211613"/>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379336" y="1253990"/>
            <a:ext cx="3202261" cy="79388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173852" y="1254007"/>
            <a:ext cx="4407744" cy="793891"/>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439258" y="2318084"/>
            <a:ext cx="714249" cy="1051864"/>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395084" y="4293364"/>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109529" y="1963416"/>
            <a:ext cx="247206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8885426" y="173261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618403" y="1808416"/>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460441" y="2551545"/>
            <a:ext cx="2522712" cy="2055792"/>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128920" y="5127931"/>
            <a:ext cx="415050"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618403" y="5423905"/>
            <a:ext cx="962102" cy="233557"/>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196744" y="5431778"/>
            <a:ext cx="1105897" cy="374793"/>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314864" y="2593363"/>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307615" y="3453694"/>
            <a:ext cx="1367516"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109530" y="3638334"/>
            <a:ext cx="198086"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280063" y="2775834"/>
            <a:ext cx="34801" cy="4926"/>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18919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794" y="2295447"/>
            <a:ext cx="10249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4991940" y="3363042"/>
            <a:ext cx="577872" cy="595543"/>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49414" y="3228605"/>
            <a:ext cx="548111" cy="536645"/>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546238" y="3979269"/>
            <a:ext cx="1300506"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375400" y="3978415"/>
            <a:ext cx="1296157"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547077" y="5110013"/>
            <a:ext cx="13207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499964" y="3199963"/>
            <a:ext cx="3377279" cy="2331465"/>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429" y="3073684"/>
            <a:ext cx="3697345" cy="288398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429" y="1377669"/>
            <a:ext cx="3697345" cy="1152220"/>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453" y="2684970"/>
            <a:ext cx="1131927"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081" y="2082092"/>
            <a:ext cx="1036364"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4919" y="5940875"/>
            <a:ext cx="108905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1836" y="2751550"/>
            <a:ext cx="1654369"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600" y="5294991"/>
            <a:ext cx="1097595"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086" y="3840480"/>
            <a:ext cx="11993" cy="146353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7525" y="3496928"/>
            <a:ext cx="1993475"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827882" y="3355766"/>
            <a:ext cx="577872" cy="595543"/>
            <a:chOff x="4064268" y="5053939"/>
            <a:chExt cx="1474485" cy="1595066"/>
          </a:xfrm>
          <a:solidFill>
            <a:schemeClr val="bg1"/>
          </a:solidFill>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4991940" y="4484793"/>
            <a:ext cx="577872" cy="595543"/>
            <a:chOff x="4064268" y="5053939"/>
            <a:chExt cx="1474485" cy="1595066"/>
          </a:xfrm>
          <a:solidFill>
            <a:schemeClr val="bg1"/>
          </a:solidFill>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16262" y="5141814"/>
            <a:ext cx="1133505" cy="687735"/>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186" y="5730288"/>
            <a:ext cx="65686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9000" y="2295466"/>
            <a:ext cx="731954"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59" y="1549203"/>
            <a:ext cx="472592" cy="480720"/>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332" y="1561055"/>
            <a:ext cx="452500" cy="460282"/>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68" y="2078141"/>
            <a:ext cx="1135166"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576" y="3786370"/>
            <a:ext cx="1447752"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9272" y="4517522"/>
            <a:ext cx="1650898"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625" y="4729883"/>
            <a:ext cx="929648"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705" y="3998731"/>
            <a:ext cx="751872"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377080" y="2695530"/>
            <a:ext cx="830202" cy="44486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853206" y="2832283"/>
            <a:ext cx="833530" cy="182585"/>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664" y="2048874"/>
            <a:ext cx="1269276" cy="141532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679" y="2030246"/>
            <a:ext cx="934327" cy="1544772"/>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335" y="1377670"/>
            <a:ext cx="3697345" cy="458000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058" y="1502298"/>
            <a:ext cx="3377279" cy="103696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057702" y="2211434"/>
            <a:ext cx="579614" cy="2221066"/>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011" y="3411503"/>
            <a:ext cx="291271" cy="296282"/>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108612" y="3357864"/>
            <a:ext cx="808025" cy="46166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534" y="2559845"/>
            <a:ext cx="640792" cy="479657"/>
          </a:xfrm>
          <a:prstGeom prst="rect">
            <a:avLst/>
          </a:prstGeom>
        </p:spPr>
      </p:pic>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up)">
                                      <p:cBhvr>
                                        <p:cTn id="36" dur="500"/>
                                        <p:tgtEl>
                                          <p:spTgt spid="67"/>
                                        </p:tgtEl>
                                      </p:cBhvr>
                                    </p:animEffect>
                                  </p:childTnLst>
                                </p:cTn>
                              </p:par>
                              <p:par>
                                <p:cTn id="37" presetID="22" presetClass="entr" presetSubtype="1"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1"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grpId="1"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par>
                                <p:cTn id="59" presetID="1" presetClass="exit"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xit"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par>
                                <p:cTn id="68" presetID="10" presetClass="exit" presetSubtype="0" fill="hold" grpId="0" nodeType="with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right)">
                                      <p:cBhvr>
                                        <p:cTn id="98" dur="500"/>
                                        <p:tgtEl>
                                          <p:spTgt spid="7"/>
                                        </p:tgtEl>
                                      </p:cBhvr>
                                    </p:animEffect>
                                  </p:childTnLst>
                                </p:cTn>
                              </p:par>
                              <p:par>
                                <p:cTn id="99" presetID="22" presetClass="entr" presetSubtype="2"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wipe(right)">
                                      <p:cBhvr>
                                        <p:cTn id="101" dur="500"/>
                                        <p:tgtEl>
                                          <p:spTgt spid="108"/>
                                        </p:tgtEl>
                                      </p:cBhvr>
                                    </p:animEffect>
                                  </p:childTnLst>
                                </p:cTn>
                              </p:par>
                              <p:par>
                                <p:cTn id="102" presetID="22" presetClass="entr" presetSubtype="2"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right)">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wipe(down)">
                                      <p:cBhvr>
                                        <p:cTn id="10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MI 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653759" y="1460132"/>
            <a:ext cx="10001211" cy="4754880"/>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1807385" y="1630040"/>
            <a:ext cx="6760791" cy="4397835"/>
          </a:xfrm>
          <a:prstGeom prst="rect">
            <a:avLst/>
          </a:prstGeom>
          <a:solidFill>
            <a:sysClr val="window" lastClr="FFFFFF"/>
          </a:solidFill>
          <a:ln w="28575" cap="flat" cmpd="sng" algn="ctr">
            <a:solidFill>
              <a:srgbClr val="4472C4"/>
            </a:solidFill>
            <a:prstDash val="solid"/>
            <a:miter lim="800000"/>
          </a:ln>
          <a:effectLst/>
        </p:spPr>
        <p:txBody>
          <a:bodyPr bIns="91440"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0193302" y="1547850"/>
            <a:ext cx="706481" cy="36394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3738379" y="3535211"/>
            <a:ext cx="2638701" cy="166352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6570031" y="1907297"/>
            <a:ext cx="831764" cy="3872006"/>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8649256" y="3195085"/>
            <a:ext cx="1885667"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TDS endpoint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(Private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267519" y="5023491"/>
            <a:ext cx="1317667" cy="210331"/>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072779" y="3685108"/>
            <a:ext cx="1068763" cy="961567"/>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SQL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Engine</a:t>
            </a: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3953455" y="4078233"/>
            <a:ext cx="988890" cy="890570"/>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SQL Management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Node Agent</a:t>
            </a:r>
            <a:endParaRPr kumimoji="0" lang="en-US" sz="1176" b="0" i="0" u="none" strike="noStrike" kern="1200" cap="none" spc="0" normalizeH="0" baseline="0" noProof="0" dirty="0">
              <a:ln>
                <a:noFill/>
              </a:ln>
              <a:solidFill>
                <a:prstClr val="white"/>
              </a:solidFill>
              <a:effectLst/>
              <a:uLnTx/>
              <a:uFillTx/>
              <a:latin typeface="Segoe UI"/>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7909342" y="2959758"/>
            <a:ext cx="1317667" cy="210331"/>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134065" y="4833570"/>
            <a:ext cx="531782" cy="5710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7778908" y="2769837"/>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6704944" y="2057194"/>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6702052" y="2875002"/>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6702052" y="5023491"/>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233833" y="3055363"/>
            <a:ext cx="545074" cy="140221"/>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141542" y="3160529"/>
            <a:ext cx="560510" cy="1005363"/>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664748" y="2300101"/>
            <a:ext cx="2607896" cy="57490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078397" y="267223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285480" y="458842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3746645" y="3547946"/>
            <a:ext cx="103660" cy="1650793"/>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3753269" y="354022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3753157" y="3682520"/>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3752388" y="382816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3753071" y="3978657"/>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3752958" y="4120949"/>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3752190" y="4266592"/>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3669070" y="3988192"/>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3754029" y="440448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3753916" y="4546775"/>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3753148" y="469241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3748520" y="4840724"/>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3748407" y="4983016"/>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665846" y="4523518"/>
            <a:ext cx="1287609" cy="595577"/>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3717811" y="3211716"/>
            <a:ext cx="1532086" cy="3034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solidFill>
                <a:effectLst/>
                <a:uLnTx/>
                <a:uFillTx/>
                <a:latin typeface="Segoe UI"/>
                <a:ea typeface="+mn-ea"/>
                <a:cs typeface="+mn-cs"/>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315243" y="5331728"/>
            <a:ext cx="1873241"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SQL Management (Public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077698" y="3731893"/>
            <a:ext cx="1660680" cy="1466846"/>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417126" y="2871193"/>
            <a:ext cx="2959954" cy="66292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153608" y="1911654"/>
            <a:ext cx="1359204" cy="856890"/>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009319" y="2484173"/>
            <a:ext cx="1427584" cy="63555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077699" y="2875003"/>
            <a:ext cx="1359204" cy="856890"/>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grpSp>
        <p:nvGrpSpPr>
          <p:cNvPr id="3" name="Group 2">
            <a:extLst>
              <a:ext uri="{FF2B5EF4-FFF2-40B4-BE49-F238E27FC236}">
                <a16:creationId xmlns:a16="http://schemas.microsoft.com/office/drawing/2014/main" id="{8747C408-4BC0-45B7-85F0-F55AE67DEB08}"/>
              </a:ext>
            </a:extLst>
          </p:cNvPr>
          <p:cNvGrpSpPr/>
          <p:nvPr/>
        </p:nvGrpSpPr>
        <p:grpSpPr>
          <a:xfrm>
            <a:off x="6495092" y="540495"/>
            <a:ext cx="4671331" cy="379511"/>
            <a:chOff x="1818888" y="6083822"/>
            <a:chExt cx="4671331" cy="379511"/>
          </a:xfrm>
        </p:grpSpPr>
        <p:grpSp>
          <p:nvGrpSpPr>
            <p:cNvPr id="182" name="Group 181">
              <a:extLst>
                <a:ext uri="{FF2B5EF4-FFF2-40B4-BE49-F238E27FC236}">
                  <a16:creationId xmlns:a16="http://schemas.microsoft.com/office/drawing/2014/main" id="{2E5B5DC3-C8A6-4A08-9552-B754B6AD236D}"/>
                </a:ext>
              </a:extLst>
            </p:cNvPr>
            <p:cNvGrpSpPr/>
            <p:nvPr/>
          </p:nvGrpSpPr>
          <p:grpSpPr>
            <a:xfrm>
              <a:off x="1818888" y="6253002"/>
              <a:ext cx="1317667" cy="210331"/>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328200" y="6252943"/>
              <a:ext cx="1317667" cy="210331"/>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000060" y="6088233"/>
              <a:ext cx="2218877"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497366" y="6083822"/>
              <a:ext cx="1992853"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TDS endpoint (private IP)</a:t>
              </a:r>
            </a:p>
          </p:txBody>
        </p:sp>
      </p:grpSp>
      <p:grpSp>
        <p:nvGrpSpPr>
          <p:cNvPr id="190" name="Group 189">
            <a:extLst>
              <a:ext uri="{FF2B5EF4-FFF2-40B4-BE49-F238E27FC236}">
                <a16:creationId xmlns:a16="http://schemas.microsoft.com/office/drawing/2014/main" id="{15E95BFA-B6A0-4583-9149-0B3A306E7B42}"/>
              </a:ext>
            </a:extLst>
          </p:cNvPr>
          <p:cNvGrpSpPr/>
          <p:nvPr/>
        </p:nvGrpSpPr>
        <p:grpSpPr>
          <a:xfrm>
            <a:off x="8457210" y="1543887"/>
            <a:ext cx="600170" cy="600826"/>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8437095" y="1684447"/>
            <a:ext cx="449162" cy="273280"/>
          </a:xfrm>
          <a:prstGeom prst="rect">
            <a:avLst/>
          </a:prstGeom>
          <a:noFill/>
        </p:spPr>
        <p:txBody>
          <a:bodyPr wrap="none"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prstClr val="black"/>
                </a:solidFill>
                <a:effectLst/>
                <a:uLnTx/>
                <a:uFillTx/>
                <a:latin typeface="Segoe UI"/>
                <a:ea typeface="MS PGothic" charset="0"/>
                <a:cs typeface="+mn-cs"/>
              </a:rPr>
              <a:t>SQL</a:t>
            </a:r>
          </a:p>
        </p:txBody>
      </p:sp>
    </p:spTree>
    <p:extLst>
      <p:ext uri="{BB962C8B-B14F-4D97-AF65-F5344CB8AC3E}">
        <p14:creationId xmlns:p14="http://schemas.microsoft.com/office/powerpoint/2010/main" val="39500721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5199272" y="3259059"/>
            <a:ext cx="2698750" cy="1976634"/>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1310871" y="3237028"/>
            <a:ext cx="3519237" cy="199112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808468" y="4204103"/>
            <a:ext cx="500404" cy="541326"/>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mn-ea"/>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853770" y="4204103"/>
            <a:ext cx="500404" cy="541326"/>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1267009" y="4818630"/>
            <a:ext cx="177326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3155743" y="4818630"/>
            <a:ext cx="1779163"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1145641" y="1375443"/>
            <a:ext cx="3824146" cy="3995697"/>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604699" y="4894551"/>
            <a:ext cx="34801"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1310871" y="1705901"/>
            <a:ext cx="3519237" cy="124473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1185703" y="1405172"/>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SQL MI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1183869" y="173379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1137970" y="3274103"/>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MI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5447" y="2069405"/>
            <a:ext cx="899358" cy="4721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934798" y="2155989"/>
            <a:ext cx="275421" cy="485106"/>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909860" y="2394997"/>
            <a:ext cx="452994" cy="39848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2381279" y="2305486"/>
            <a:ext cx="1072292" cy="21313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2103972" y="2796416"/>
            <a:ext cx="0" cy="133285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743814" y="195226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3394273" y="185128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4538357" y="1823055"/>
            <a:ext cx="6870831" cy="353679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Application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a:t>
              </a: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998372" y="1420377"/>
            <a:ext cx="439970" cy="439970"/>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6431147" y="1426705"/>
            <a:ext cx="1663311" cy="480000"/>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4546516" y="4185976"/>
            <a:ext cx="9368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5483359" y="1725347"/>
            <a:ext cx="0" cy="2460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5483360" y="1725349"/>
            <a:ext cx="4627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975433" y="1556038"/>
            <a:ext cx="959418"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783441" y="3398669"/>
            <a:ext cx="159618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S PGothic" charset="0"/>
                <a:cs typeface="Segoe UI Semibold" charset="0"/>
              </a:rPr>
              <a:t>Peering / VPN Channel</a:t>
            </a:r>
            <a:endParaRPr kumimoji="0" lang="en-US" sz="1000" b="0" i="0" u="none" strike="noStrike" kern="0" cap="none" spc="0" normalizeH="0" baseline="0" noProof="0" dirty="0">
              <a:ln>
                <a:solidFill>
                  <a:srgbClr val="FFFFFF">
                    <a:alpha val="0"/>
                  </a:srgbClr>
                </a:solidFill>
              </a:ln>
              <a:solidFill>
                <a:srgbClr val="0070C0"/>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1818366" y="5446944"/>
            <a:ext cx="4968076" cy="1025514"/>
            <a:chOff x="781970" y="5586200"/>
            <a:chExt cx="5067696" cy="1046078"/>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a:cxnSpLocks/>
            </p:cNvCxnSpPr>
            <p:nvPr/>
          </p:nvCxnSpPr>
          <p:spPr>
            <a:xfrm flipV="1">
              <a:off x="1075947" y="5586200"/>
              <a:ext cx="0" cy="427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Express Route / VPN Gateway</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On-premise app</a:t>
              </a:r>
              <a:endParaRPr kumimoji="0" lang="en-US" sz="12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2151083" y="2385122"/>
            <a:ext cx="452994" cy="39848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967858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9146408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40946907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579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accent1">
                      <a:lumMod val="75000"/>
                    </a:schemeClr>
                  </a:solidFill>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1"/>
                  </a:solidFill>
                  <a:ea typeface="Segoe UI" pitchFamily="34" charset="0"/>
                  <a:cs typeface="Segoe UI" pitchFamily="34" charset="0"/>
                </a:rPr>
                <a:t>NEW</a:t>
              </a:r>
            </a:p>
          </p:txBody>
        </p:sp>
      </p:grpSp>
    </p:spTree>
    <p:extLst>
      <p:ext uri="{BB962C8B-B14F-4D97-AF65-F5344CB8AC3E}">
        <p14:creationId xmlns:p14="http://schemas.microsoft.com/office/powerpoint/2010/main" val="251500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BA18-2FFC-4B86-AEAB-E26C1C8C1260}"/>
              </a:ext>
            </a:extLst>
          </p:cNvPr>
          <p:cNvSpPr>
            <a:spLocks noGrp="1"/>
          </p:cNvSpPr>
          <p:nvPr>
            <p:ph type="title"/>
          </p:nvPr>
        </p:nvSpPr>
        <p:spPr/>
        <p:txBody>
          <a:bodyPr/>
          <a:lstStyle/>
          <a:p>
            <a:r>
              <a:rPr lang="en-US" dirty="0"/>
              <a:t>Azure Migrate</a:t>
            </a:r>
          </a:p>
        </p:txBody>
      </p:sp>
      <p:pic>
        <p:nvPicPr>
          <p:cNvPr id="4" name="Picture 3" descr="A screenshot of a cell phone&#10;&#10;Description automatically generated">
            <a:extLst>
              <a:ext uri="{FF2B5EF4-FFF2-40B4-BE49-F238E27FC236}">
                <a16:creationId xmlns:a16="http://schemas.microsoft.com/office/drawing/2014/main" id="{F3E3B703-4DDE-4785-8C32-563FBB80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7" y="1178469"/>
            <a:ext cx="8969198" cy="5506670"/>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99008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solidFill>
                  <a:schemeClr val="tx2"/>
                </a:solidFill>
                <a:latin typeface="Segoe UI Semibold"/>
                <a:cs typeface="Segoe UI"/>
              </a:rPr>
              <a:t>Azure Migration Program (AMP)</a:t>
            </a:r>
            <a:endParaRPr lang="en-IN" sz="3600" dirty="0">
              <a:solidFill>
                <a:schemeClr val="tx2"/>
              </a:solidFill>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dirty="0">
                <a:solidFill>
                  <a:schemeClr val="tx2"/>
                </a:soli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dirty="0">
                <a:solidFill>
                  <a:schemeClr val="tx2"/>
                </a:solidFill>
                <a:latin typeface="Segoe UI Semibold"/>
              </a:rPr>
              <a:t>Learn more  |  </a:t>
            </a:r>
            <a:r>
              <a:rPr lang="en-US" dirty="0">
                <a:solidFill>
                  <a:schemeClr val="accent1"/>
                </a:soli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a:solidFill>
                  <a:schemeClr val="tx2"/>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Infrastructure and</a:t>
              </a:r>
              <a:br>
                <a:rPr lang="en-US" sz="1567" b="1">
                  <a:solidFill>
                    <a:schemeClr val="accent1"/>
                  </a:solidFill>
                  <a:latin typeface="Segoe UI Semibold"/>
                </a:rPr>
              </a:br>
              <a:r>
                <a:rPr lang="en-US" sz="1567" b="1">
                  <a:solidFill>
                    <a:schemeClr val="accent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Migration planning</a:t>
              </a:r>
              <a:br>
                <a:rPr lang="en-US" sz="1567" b="1">
                  <a:solidFill>
                    <a:schemeClr val="accent1"/>
                  </a:solidFill>
                  <a:latin typeface="Segoe UI Semibold"/>
                </a:rPr>
              </a:br>
              <a:r>
                <a:rPr lang="en-US" sz="1567" b="1">
                  <a:solidFill>
                    <a:schemeClr val="accent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Azure </a:t>
                </a:r>
                <a:br>
                  <a:rPr lang="en-US" sz="1567" b="1">
                    <a:solidFill>
                      <a:schemeClr val="accent1"/>
                    </a:solidFill>
                    <a:latin typeface="Segoe UI Semibold"/>
                  </a:rPr>
                </a:br>
                <a:r>
                  <a:rPr lang="en-US" sz="1567" b="1">
                    <a:solidFill>
                      <a:schemeClr val="accent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accent1"/>
                    </a:soli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Specialized</a:t>
                </a:r>
                <a:br>
                  <a:rPr lang="en-US" sz="1567" b="1">
                    <a:solidFill>
                      <a:schemeClr val="accent1"/>
                    </a:solidFill>
                    <a:latin typeface="Segoe UI Semibold"/>
                  </a:rPr>
                </a:br>
                <a:r>
                  <a:rPr lang="en-US" sz="1567" b="1">
                    <a:solidFill>
                      <a:schemeClr val="accent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Digital</a:t>
                </a:r>
                <a:br>
                  <a:rPr lang="en-US" sz="1567" b="1">
                    <a:solidFill>
                      <a:schemeClr val="accent1"/>
                    </a:solidFill>
                    <a:latin typeface="Segoe UI Semibold"/>
                  </a:rPr>
                </a:br>
                <a:r>
                  <a:rPr lang="en-US" sz="1567" b="1">
                    <a:solidFill>
                      <a:schemeClr val="accent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Migration</a:t>
                </a:r>
              </a:p>
              <a:p>
                <a:pPr defTabSz="932114" fontAlgn="base">
                  <a:lnSpc>
                    <a:spcPct val="90000"/>
                  </a:lnSpc>
                  <a:spcBef>
                    <a:spcPct val="0"/>
                  </a:spcBef>
                  <a:spcAft>
                    <a:spcPct val="0"/>
                  </a:spcAft>
                </a:pPr>
                <a:r>
                  <a:rPr lang="en-US" sz="1567" b="1">
                    <a:solidFill>
                      <a:schemeClr val="accent1"/>
                    </a:solidFill>
                    <a:latin typeface="Segoe UI Semibold"/>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extLst>
              <p:ext uri="{D42A27DB-BD31-4B8C-83A1-F6EECF244321}">
                <p14:modId xmlns:p14="http://schemas.microsoft.com/office/powerpoint/2010/main" val="2177939397"/>
              </p:ext>
            </p:extLst>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2A38EDE-18DA-4B34-BB6B-50C9C468B961}"/>
              </a:ext>
            </a:extLst>
          </p:cNvPr>
          <p:cNvSpPr txBox="1"/>
          <p:nvPr/>
        </p:nvSpPr>
        <p:spPr>
          <a:xfrm>
            <a:off x="729609" y="5122843"/>
            <a:ext cx="3340466"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Want slides to learn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8"/>
              </a:rPr>
              <a:t>https://aka.ms/azuresqlslides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72215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exists for Azure SQL Database</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9238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lang="en-US" sz="1200">
                <a:gradFill>
                  <a:gsLst>
                    <a:gs pos="2917">
                      <a:prstClr val="black"/>
                    </a:gs>
                    <a:gs pos="30000">
                      <a:prstClr val="black"/>
                    </a:gs>
                  </a:gsLst>
                  <a:lin ang="5400000" scaled="0"/>
                </a:gradFill>
                <a:latin typeface="Segoe UI"/>
              </a:rPr>
              <a:t>exists for </a:t>
            </a:r>
            <a:r>
              <a:rPr lang="en-US" sz="1200" dirty="0">
                <a:gradFill>
                  <a:gsLst>
                    <a:gs pos="2917">
                      <a:prstClr val="black"/>
                    </a:gs>
                    <a:gs pos="30000">
                      <a:prstClr val="black"/>
                    </a:gs>
                  </a:gsLst>
                  <a:lin ang="5400000" scaled="0"/>
                </a:gradFill>
                <a:latin typeface="Segoe UI"/>
              </a:rPr>
              <a:t>Azure SQL VMs</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6" name="Picture 8" descr="Image result for azure virtual machine logo">
            <a:extLst>
              <a:ext uri="{FF2B5EF4-FFF2-40B4-BE49-F238E27FC236}">
                <a16:creationId xmlns:a16="http://schemas.microsoft.com/office/drawing/2014/main" id="{8CBA445C-B808-44E8-8326-D6E5D057B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429750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gradFill>
                  <a:gsLst>
                    <a:gs pos="2917">
                      <a:srgbClr val="1A1A1A"/>
                    </a:gs>
                    <a:gs pos="30000">
                      <a:srgbClr val="1A1A1A"/>
                    </a:gs>
                  </a:gsLst>
                  <a:lin ang="5400000" scaled="0"/>
                </a:gradFill>
                <a:latin typeface="Segoe UI"/>
              </a:rPr>
              <a:t>twitter: @AnalyticAnna</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3373382749"/>
              </p:ext>
            </p:extLst>
          </p:nvPr>
        </p:nvGraphicFramePr>
        <p:xfrm>
          <a:off x="760220" y="1652954"/>
          <a:ext cx="10643309" cy="21824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Customer concerns</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3877985"/>
          </a:xfrm>
        </p:spPr>
        <p:txBody>
          <a:bodyPr/>
          <a:lstStyle/>
          <a:p>
            <a:r>
              <a:rPr lang="en-US" dirty="0">
                <a:solidFill>
                  <a:schemeClr val="tx1"/>
                </a:solidFill>
              </a:rPr>
              <a:t>Looking for comparison of SQL database hosting options in Azure.</a:t>
            </a:r>
          </a:p>
          <a:p>
            <a:endParaRPr lang="en-US" dirty="0">
              <a:solidFill>
                <a:schemeClr val="tx1"/>
              </a:solidFill>
            </a:endParaRPr>
          </a:p>
          <a:p>
            <a:r>
              <a:rPr lang="en-US" dirty="0">
                <a:solidFill>
                  <a:schemeClr val="tx1"/>
                </a:solidFill>
              </a:rPr>
              <a:t>What tools can help a evaluate databases against target platforms and identify potential issues?</a:t>
            </a:r>
          </a:p>
          <a:p>
            <a:endParaRPr lang="en-US" dirty="0">
              <a:solidFill>
                <a:schemeClr val="tx1"/>
              </a:solidFill>
            </a:endParaRPr>
          </a:p>
          <a:p>
            <a:r>
              <a:rPr lang="en-US" dirty="0">
                <a:solidFill>
                  <a:schemeClr val="tx1"/>
                </a:solidFill>
              </a:rPr>
              <a:t>Can we have network isolation and secure channel access from on-premises?</a:t>
            </a:r>
          </a:p>
          <a:p>
            <a:pPr marL="0" indent="0">
              <a:buNone/>
            </a:pPr>
            <a:endParaRPr lang="en-US" dirty="0">
              <a:solidFill>
                <a:schemeClr val="tx1"/>
              </a:solidFill>
            </a:endParaRPr>
          </a:p>
        </p:txBody>
      </p:sp>
      <p:pic>
        <p:nvPicPr>
          <p:cNvPr id="4" name="Question" descr="Question mark icon">
            <a:extLst>
              <a:ext uri="{FF2B5EF4-FFF2-40B4-BE49-F238E27FC236}">
                <a16:creationId xmlns:a16="http://schemas.microsoft.com/office/drawing/2014/main" id="{E1659B5C-7585-4241-9873-3412B4295916}"/>
              </a:ext>
            </a:extLst>
          </p:cNvPr>
          <p:cNvPicPr>
            <a:picLocks noChangeAspect="1"/>
          </p:cNvPicPr>
          <p:nvPr/>
        </p:nvPicPr>
        <p:blipFill>
          <a:blip r:embed="rId2"/>
          <a:stretch>
            <a:fillRect/>
          </a:stretch>
        </p:blipFill>
        <p:spPr>
          <a:xfrm>
            <a:off x="9741126" y="4436554"/>
            <a:ext cx="2171428" cy="2171428"/>
          </a:xfrm>
          <a:prstGeom prst="rect">
            <a:avLst/>
          </a:prstGeom>
        </p:spPr>
      </p:pic>
    </p:spTree>
    <p:extLst>
      <p:ext uri="{BB962C8B-B14F-4D97-AF65-F5344CB8AC3E}">
        <p14:creationId xmlns:p14="http://schemas.microsoft.com/office/powerpoint/2010/main" val="9471078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Introduction to Azure SQL</a:t>
            </a:r>
          </a:p>
        </p:txBody>
      </p:sp>
    </p:spTree>
    <p:extLst>
      <p:ext uri="{BB962C8B-B14F-4D97-AF65-F5344CB8AC3E}">
        <p14:creationId xmlns:p14="http://schemas.microsoft.com/office/powerpoint/2010/main" val="37002832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a:t>
            </a:r>
            <a:r>
              <a:rPr lang="en-US" sz="1400" kern="0" dirty="0">
                <a:gradFill>
                  <a:gsLst>
                    <a:gs pos="1770">
                      <a:srgbClr val="1A1A1A"/>
                    </a:gs>
                    <a:gs pos="16000">
                      <a:srgbClr val="1A1A1A"/>
                    </a:gs>
                  </a:gsLst>
                  <a:lin ang="0" scaled="0"/>
                </a:gradFill>
                <a:latin typeface="Segoe UI Semibold"/>
              </a:rPr>
              <a:t>Hyperscale and serverless options are available</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endParaRP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defTabSz="1045583"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instance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surface area (vast majority)</a:t>
              </a:r>
            </a:p>
            <a:p>
              <a:pPr marL="224054" lvl="1" indent="-224054" defTabSz="1045583">
                <a:spcBef>
                  <a:spcPts val="400"/>
                </a:spcBef>
                <a:buFontTx/>
                <a:buChar char="•"/>
                <a:defRPr/>
              </a:pPr>
              <a:r>
                <a:rPr lang="en-US" sz="1400" kern="0">
                  <a:solidFill>
                    <a:prstClr val="black">
                      <a:hueOff val="0"/>
                      <a:satOff val="0"/>
                      <a:lumOff val="0"/>
                      <a:alphaOff val="0"/>
                    </a:prstClr>
                  </a:solidFill>
                </a:rPr>
                <a:t>Native virtual network support</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and OS server access</a:t>
              </a:r>
            </a:p>
            <a:p>
              <a:pPr marL="224054" lvl="1" indent="-224054" defTabSz="1045583">
                <a:spcBef>
                  <a:spcPts val="400"/>
                </a:spcBef>
                <a:buFontTx/>
                <a:buChar char="•"/>
                <a:defRPr/>
              </a:pPr>
              <a:r>
                <a:rPr lang="en-US" sz="1400" kern="0">
                  <a:solidFill>
                    <a:prstClr val="black">
                      <a:hueOff val="0"/>
                      <a:satOff val="0"/>
                      <a:lumOff val="0"/>
                      <a:alphaOff val="0"/>
                    </a:prstClr>
                  </a:solidFill>
                </a:rPr>
                <a:t>Expansive SQL And OS version support</a:t>
              </a:r>
            </a:p>
            <a:p>
              <a:pPr marL="224054" lvl="1" indent="-224054" defTabSz="1045583">
                <a:spcBef>
                  <a:spcPts val="400"/>
                </a:spcBef>
                <a:buFontTx/>
                <a:buChar char="•"/>
                <a:defRPr/>
              </a:pPr>
              <a:r>
                <a:rPr lang="en-US" sz="1400" kern="0">
                  <a:solidFill>
                    <a:prstClr val="black">
                      <a:hueOff val="0"/>
                      <a:satOff val="0"/>
                      <a:lumOff val="0"/>
                      <a:alphaOff val="0"/>
                    </a:prstClr>
                  </a:solidFill>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SQL virtual machine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dirty="0">
                  <a:solidFill>
                    <a:schemeClr val="tx2"/>
                  </a:solidFill>
                </a:rPr>
                <a:t>Hyperscale storage (up to 100TB)</a:t>
              </a:r>
            </a:p>
            <a:p>
              <a:pPr marL="224054" lvl="1" indent="-224054" defTabSz="1045583">
                <a:spcBef>
                  <a:spcPts val="400"/>
                </a:spcBef>
                <a:buFontTx/>
                <a:buChar char="•"/>
                <a:defRPr/>
              </a:pPr>
              <a:r>
                <a:rPr lang="en-US" sz="1400" kern="0" dirty="0">
                  <a:solidFill>
                    <a:schemeClr val="tx2"/>
                  </a:solidFill>
                </a:rPr>
                <a:t>Serverless compute</a:t>
              </a:r>
            </a:p>
            <a:p>
              <a:pPr marL="224054" lvl="1" indent="-224054" defTabSz="1045583">
                <a:spcBef>
                  <a:spcPts val="400"/>
                </a:spcBef>
                <a:buFontTx/>
                <a:buChar char="•"/>
                <a:defRPr/>
              </a:pPr>
              <a:r>
                <a:rPr lang="en-US" sz="1400" kern="0" dirty="0">
                  <a:solidFill>
                    <a:prstClr val="black">
                      <a:hueOff val="0"/>
                      <a:satOff val="0"/>
                      <a:lumOff val="0"/>
                      <a:alphaOff val="0"/>
                    </a:prstClr>
                  </a:solidFill>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database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Resource sharing between multiple databases to price optimize</a:t>
              </a:r>
            </a:p>
            <a:p>
              <a:pPr marL="224054" lvl="1" indent="-224054" defTabSz="1045583">
                <a:spcBef>
                  <a:spcPts val="400"/>
                </a:spcBef>
                <a:buFontTx/>
                <a:buChar char="•"/>
                <a:defRPr/>
              </a:pPr>
              <a:r>
                <a:rPr lang="en-US" sz="1400" kern="0">
                  <a:solidFill>
                    <a:prstClr val="black">
                      <a:hueOff val="0"/>
                      <a:satOff val="0"/>
                      <a:lumOff val="0"/>
                      <a:alphaOff val="0"/>
                    </a:prstClr>
                  </a:solidFill>
                </a:rPr>
                <a:t>Simplified performance management for multiple databases</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Elastic pool</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48308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latin typeface="+mn-lt"/>
                <a:hlinkClick r:id="rId6"/>
              </a:rPr>
              <a:t>Azure SQL Database</a:t>
            </a:r>
            <a:r>
              <a:rPr lang="en-US" dirty="0">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6651">
              <a:defRPr/>
            </a:pPr>
            <a:endParaRPr lang="en-US" sz="1560">
              <a:solidFill>
                <a:prstClr val="white"/>
              </a:solidFill>
              <a:latin typeface="Segoe UI"/>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defTabSz="914225">
              <a:defRPr/>
            </a:pPr>
            <a:r>
              <a:rPr lang="en-US" sz="980" i="1" kern="0" dirty="0">
                <a:solidFill>
                  <a:srgbClr val="008272"/>
                </a:solidFill>
                <a:latin typeface="Segoe UI"/>
              </a:rPr>
              <a:t>“With Azure, we have access to sophisticated data science services in a real-time, on-demand basis, which helps us innovate faster.”</a:t>
            </a:r>
          </a:p>
          <a:p>
            <a:pPr algn="r" defTabSz="914225">
              <a:defRPr/>
            </a:pPr>
            <a:r>
              <a:rPr lang="en-US" sz="980" i="1" kern="0" dirty="0">
                <a:solidFill>
                  <a:prstClr val="black"/>
                </a:solidFill>
                <a:latin typeface="Segoe UI"/>
              </a:rPr>
              <a:t> - </a:t>
            </a:r>
            <a:r>
              <a:rPr lang="en-US" sz="980" kern="0" dirty="0">
                <a:solidFill>
                  <a:prstClr val="black"/>
                </a:solidFill>
                <a:latin typeface="Segoe UI"/>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hlinkClick r:id="rId8" tooltip="Search for: &quot;Azure API Management&quot;"/>
              </a:rPr>
              <a:t>Azure API Management</a:t>
            </a:r>
            <a:r>
              <a:rPr lang="en-US" dirty="0"/>
              <a:t> </a:t>
            </a:r>
          </a:p>
          <a:p>
            <a:r>
              <a:rPr lang="en-US" dirty="0">
                <a:hlinkClick r:id="rId9" tooltip="Search for: &quot;Azure App Service&quot;"/>
              </a:rPr>
              <a:t>Azure App Service</a:t>
            </a:r>
            <a:r>
              <a:rPr lang="en-US" dirty="0"/>
              <a:t> </a:t>
            </a:r>
          </a:p>
          <a:p>
            <a:r>
              <a:rPr lang="en-US" dirty="0">
                <a:hlinkClick r:id="rId10" tooltip="Search for: &quot;Azure Data Factory&quot;"/>
              </a:rPr>
              <a:t>Azure Data Factory</a:t>
            </a:r>
            <a:r>
              <a:rPr lang="en-US" dirty="0"/>
              <a:t> </a:t>
            </a:r>
          </a:p>
          <a:p>
            <a:r>
              <a:rPr lang="en-US" dirty="0">
                <a:hlinkClick r:id="rId11" tooltip="Search for: &quot;Azure Machine Learning&quot;"/>
              </a:rPr>
              <a:t>Azure Machine Learning</a:t>
            </a:r>
            <a:r>
              <a:rPr lang="en-US" dirty="0"/>
              <a:t> </a:t>
            </a:r>
          </a:p>
          <a:p>
            <a:r>
              <a:rPr lang="en-US" u="sng" dirty="0">
                <a:hlinkClick r:id="rId12" tooltip="Search for: &quot;Azure SQL Database&quot;"/>
              </a:rPr>
              <a:t>Azure SQL Database</a:t>
            </a:r>
            <a:r>
              <a:rPr lang="en-US" dirty="0"/>
              <a:t> </a:t>
            </a:r>
          </a:p>
          <a:p>
            <a:r>
              <a:rPr lang="en-US" dirty="0">
                <a:hlinkClick r:id="rId13" tooltip="Search for: &quot;Azure Storage&quot;"/>
              </a:rPr>
              <a:t>Azure Storage</a:t>
            </a:r>
            <a:endParaRPr lang="en-US" dirty="0"/>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endParaRPr lang="en-US" sz="1000" dirty="0">
              <a:solidFill>
                <a:sysClr val="window" lastClr="FFFFFF">
                  <a:lumMod val="50000"/>
                </a:sysClr>
              </a:solidFill>
              <a:latin typeface="Segoe UI"/>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3368454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8.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1383</TotalTime>
  <Words>4600</Words>
  <Application>Microsoft Office PowerPoint</Application>
  <PresentationFormat>Widescreen</PresentationFormat>
  <Paragraphs>715</Paragraphs>
  <Slides>42</Slides>
  <Notes>34</Notes>
  <HiddenSlides>12</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42</vt:i4>
      </vt:variant>
    </vt:vector>
  </HeadingPairs>
  <TitlesOfParts>
    <vt:vector size="61"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Wingdings 3</vt:lpstr>
      <vt:lpstr>Office Theme</vt:lpstr>
      <vt:lpstr>WHITE TEMPLATE</vt:lpstr>
      <vt:lpstr>5-50203_Microsoft_Ignite_Template</vt:lpstr>
      <vt:lpstr>C+E Readiness Template</vt:lpstr>
      <vt:lpstr>2_Dynamics 365</vt:lpstr>
      <vt:lpstr>1_Office Theme</vt:lpstr>
      <vt:lpstr>2_Theme1</vt:lpstr>
      <vt:lpstr>1_9-51052_Microsoft_Inspire_Template_Dark</vt:lpstr>
      <vt:lpstr>SQL Server on the Microsoft Azure Platform SQL Server Ground to Cloud Workshop</vt:lpstr>
      <vt:lpstr>Agenda for Module 04</vt:lpstr>
      <vt:lpstr>Modernizing the WideWorldImporters Gaming Division</vt:lpstr>
      <vt:lpstr>Customer concerns</vt:lpstr>
      <vt:lpstr>Introduction to Azure SQL</vt:lpstr>
      <vt:lpstr>Azure SQL  </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Tailspin Toys – Recommended database</vt:lpstr>
      <vt:lpstr>Flexible compute, storage &amp; performance options</vt:lpstr>
      <vt:lpstr>Flexible compute, storage &amp; performance options</vt:lpstr>
      <vt:lpstr>Read-only reporting</vt:lpstr>
      <vt:lpstr>Azure Hybrid Benefit for SQL Server</vt:lpstr>
      <vt:lpstr>Azure SQL Fundamentals</vt:lpstr>
      <vt:lpstr>Azure SQL Database — Everything built-in</vt:lpstr>
      <vt:lpstr>Azure SQL Database — Everything built in</vt:lpstr>
      <vt:lpstr>SQL Server 2019 comparison to Azure SQL</vt:lpstr>
      <vt:lpstr>Networking Fundamentals</vt:lpstr>
      <vt:lpstr>Networking 101: Azure Virtual Networks</vt:lpstr>
      <vt:lpstr> </vt:lpstr>
      <vt:lpstr> </vt:lpstr>
      <vt:lpstr>Dedicated  resources through customer isolation</vt:lpstr>
      <vt:lpstr>Isolation and connectivity of Managed Instance</vt:lpstr>
      <vt:lpstr>MI Virtual Cluster</vt:lpstr>
      <vt:lpstr>Host your application in the cloud or keep on-premises</vt:lpstr>
      <vt:lpstr>Network isolation</vt:lpstr>
      <vt:lpstr>Migrating to Azure SQL</vt:lpstr>
      <vt:lpstr>Data migration Process </vt:lpstr>
      <vt:lpstr>Upgrade &amp; migration tools</vt:lpstr>
      <vt:lpstr>Azure Migrate</vt:lpstr>
      <vt:lpstr>PowerPoint Presentation</vt:lpstr>
      <vt:lpstr>Preferred migration solution</vt:lpstr>
      <vt:lpstr>PoC – Gaming services </vt:lpstr>
      <vt:lpstr>Demo:  Database Discovery and Assessment</vt:lpstr>
      <vt:lpstr>What you will learn in this workshop</vt:lpstr>
      <vt:lpstr>Learn more </vt:lpstr>
      <vt:lpstr>Preferred solution – Gaming services </vt:lpstr>
      <vt:lpstr>Preferred solution – Gaming services </vt:lpstr>
      <vt:lpstr>Cloud vendor lock-in</vt:lpstr>
      <vt:lpstr>Preferred solution – Database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28</cp:revision>
  <dcterms:created xsi:type="dcterms:W3CDTF">2019-08-14T16:47:37Z</dcterms:created>
  <dcterms:modified xsi:type="dcterms:W3CDTF">2019-08-15T22:25:49Z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